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93" r:id="rId3"/>
    <p:sldId id="295" r:id="rId4"/>
    <p:sldId id="296" r:id="rId5"/>
    <p:sldId id="320" r:id="rId6"/>
    <p:sldId id="321" r:id="rId7"/>
    <p:sldId id="319" r:id="rId8"/>
    <p:sldId id="297" r:id="rId9"/>
    <p:sldId id="300" r:id="rId10"/>
    <p:sldId id="315" r:id="rId11"/>
    <p:sldId id="314" r:id="rId12"/>
    <p:sldId id="302" r:id="rId13"/>
    <p:sldId id="317" r:id="rId14"/>
    <p:sldId id="318" r:id="rId15"/>
    <p:sldId id="328" r:id="rId16"/>
    <p:sldId id="329" r:id="rId17"/>
    <p:sldId id="310" r:id="rId18"/>
    <p:sldId id="311" r:id="rId19"/>
    <p:sldId id="283" r:id="rId20"/>
    <p:sldId id="284" r:id="rId21"/>
    <p:sldId id="285" r:id="rId22"/>
    <p:sldId id="286" r:id="rId23"/>
    <p:sldId id="287" r:id="rId24"/>
    <p:sldId id="288" r:id="rId25"/>
    <p:sldId id="325" r:id="rId26"/>
    <p:sldId id="322" r:id="rId27"/>
    <p:sldId id="323" r:id="rId28"/>
    <p:sldId id="324" r:id="rId29"/>
    <p:sldId id="327" r:id="rId30"/>
    <p:sldId id="262" r:id="rId31"/>
    <p:sldId id="263" r:id="rId32"/>
    <p:sldId id="264" r:id="rId33"/>
    <p:sldId id="273" r:id="rId34"/>
    <p:sldId id="326" r:id="rId35"/>
    <p:sldId id="313" r:id="rId3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87" autoAdjust="0"/>
    <p:restoredTop sz="94660"/>
  </p:normalViewPr>
  <p:slideViewPr>
    <p:cSldViewPr snapToGrid="0">
      <p:cViewPr varScale="1">
        <p:scale>
          <a:sx n="79" d="100"/>
          <a:sy n="79" d="100"/>
        </p:scale>
        <p:origin x="1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79B6609-DC82-47A7-A590-7726219A97FE}" type="datetimeFigureOut">
              <a:rPr lang="fa-IR" smtClean="0"/>
              <a:t>1444/12/28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3D508CB-34CB-4B85-BA49-0E01A026E006}" type="slidenum">
              <a:rPr lang="fa-IR" smtClean="0"/>
              <a:t>‹#›</a:t>
            </a:fld>
            <a:endParaRPr lang="fa-IR"/>
          </a:p>
        </p:txBody>
      </p:sp>
    </p:spTree>
    <p:extLst>
      <p:ext uri="{BB962C8B-B14F-4D97-AF65-F5344CB8AC3E}">
        <p14:creationId xmlns:p14="http://schemas.microsoft.com/office/powerpoint/2010/main" val="193745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79B6609-DC82-47A7-A590-7726219A97FE}" type="datetimeFigureOut">
              <a:rPr lang="fa-IR" smtClean="0"/>
              <a:t>1444/12/28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3D508CB-34CB-4B85-BA49-0E01A026E006}" type="slidenum">
              <a:rPr lang="fa-IR" smtClean="0"/>
              <a:t>‹#›</a:t>
            </a:fld>
            <a:endParaRPr lang="fa-IR"/>
          </a:p>
        </p:txBody>
      </p:sp>
    </p:spTree>
    <p:extLst>
      <p:ext uri="{BB962C8B-B14F-4D97-AF65-F5344CB8AC3E}">
        <p14:creationId xmlns:p14="http://schemas.microsoft.com/office/powerpoint/2010/main" val="3779104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79B6609-DC82-47A7-A590-7726219A97FE}" type="datetimeFigureOut">
              <a:rPr lang="fa-IR" smtClean="0"/>
              <a:t>1444/12/28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3D508CB-34CB-4B85-BA49-0E01A026E006}" type="slidenum">
              <a:rPr lang="fa-IR" smtClean="0"/>
              <a:t>‹#›</a:t>
            </a:fld>
            <a:endParaRPr lang="fa-IR"/>
          </a:p>
        </p:txBody>
      </p:sp>
    </p:spTree>
    <p:extLst>
      <p:ext uri="{BB962C8B-B14F-4D97-AF65-F5344CB8AC3E}">
        <p14:creationId xmlns:p14="http://schemas.microsoft.com/office/powerpoint/2010/main" val="190564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79B6609-DC82-47A7-A590-7726219A97FE}" type="datetimeFigureOut">
              <a:rPr lang="fa-IR" smtClean="0"/>
              <a:t>1444/12/28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3D508CB-34CB-4B85-BA49-0E01A026E006}" type="slidenum">
              <a:rPr lang="fa-IR" smtClean="0"/>
              <a:t>‹#›</a:t>
            </a:fld>
            <a:endParaRPr lang="fa-IR"/>
          </a:p>
        </p:txBody>
      </p:sp>
    </p:spTree>
    <p:extLst>
      <p:ext uri="{BB962C8B-B14F-4D97-AF65-F5344CB8AC3E}">
        <p14:creationId xmlns:p14="http://schemas.microsoft.com/office/powerpoint/2010/main" val="27972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9B6609-DC82-47A7-A590-7726219A97FE}" type="datetimeFigureOut">
              <a:rPr lang="fa-IR" smtClean="0"/>
              <a:t>1444/12/28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3D508CB-34CB-4B85-BA49-0E01A026E006}" type="slidenum">
              <a:rPr lang="fa-IR" smtClean="0"/>
              <a:t>‹#›</a:t>
            </a:fld>
            <a:endParaRPr lang="fa-IR"/>
          </a:p>
        </p:txBody>
      </p:sp>
    </p:spTree>
    <p:extLst>
      <p:ext uri="{BB962C8B-B14F-4D97-AF65-F5344CB8AC3E}">
        <p14:creationId xmlns:p14="http://schemas.microsoft.com/office/powerpoint/2010/main" val="271574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79B6609-DC82-47A7-A590-7726219A97FE}" type="datetimeFigureOut">
              <a:rPr lang="fa-IR" smtClean="0"/>
              <a:t>1444/12/28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3D508CB-34CB-4B85-BA49-0E01A026E006}" type="slidenum">
              <a:rPr lang="fa-IR" smtClean="0"/>
              <a:t>‹#›</a:t>
            </a:fld>
            <a:endParaRPr lang="fa-IR"/>
          </a:p>
        </p:txBody>
      </p:sp>
    </p:spTree>
    <p:extLst>
      <p:ext uri="{BB962C8B-B14F-4D97-AF65-F5344CB8AC3E}">
        <p14:creationId xmlns:p14="http://schemas.microsoft.com/office/powerpoint/2010/main" val="169811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79B6609-DC82-47A7-A590-7726219A97FE}" type="datetimeFigureOut">
              <a:rPr lang="fa-IR" smtClean="0"/>
              <a:t>1444/12/28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3D508CB-34CB-4B85-BA49-0E01A026E006}" type="slidenum">
              <a:rPr lang="fa-IR" smtClean="0"/>
              <a:t>‹#›</a:t>
            </a:fld>
            <a:endParaRPr lang="fa-IR"/>
          </a:p>
        </p:txBody>
      </p:sp>
    </p:spTree>
    <p:extLst>
      <p:ext uri="{BB962C8B-B14F-4D97-AF65-F5344CB8AC3E}">
        <p14:creationId xmlns:p14="http://schemas.microsoft.com/office/powerpoint/2010/main" val="138897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79B6609-DC82-47A7-A590-7726219A97FE}" type="datetimeFigureOut">
              <a:rPr lang="fa-IR" smtClean="0"/>
              <a:t>1444/12/28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3D508CB-34CB-4B85-BA49-0E01A026E006}" type="slidenum">
              <a:rPr lang="fa-IR" smtClean="0"/>
              <a:t>‹#›</a:t>
            </a:fld>
            <a:endParaRPr lang="fa-IR"/>
          </a:p>
        </p:txBody>
      </p:sp>
    </p:spTree>
    <p:extLst>
      <p:ext uri="{BB962C8B-B14F-4D97-AF65-F5344CB8AC3E}">
        <p14:creationId xmlns:p14="http://schemas.microsoft.com/office/powerpoint/2010/main" val="67611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B6609-DC82-47A7-A590-7726219A97FE}" type="datetimeFigureOut">
              <a:rPr lang="fa-IR" smtClean="0"/>
              <a:t>1444/12/28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3D508CB-34CB-4B85-BA49-0E01A026E006}" type="slidenum">
              <a:rPr lang="fa-IR" smtClean="0"/>
              <a:t>‹#›</a:t>
            </a:fld>
            <a:endParaRPr lang="fa-IR"/>
          </a:p>
        </p:txBody>
      </p:sp>
    </p:spTree>
    <p:extLst>
      <p:ext uri="{BB962C8B-B14F-4D97-AF65-F5344CB8AC3E}">
        <p14:creationId xmlns:p14="http://schemas.microsoft.com/office/powerpoint/2010/main" val="134210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B6609-DC82-47A7-A590-7726219A97FE}" type="datetimeFigureOut">
              <a:rPr lang="fa-IR" smtClean="0"/>
              <a:t>1444/12/28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3D508CB-34CB-4B85-BA49-0E01A026E006}" type="slidenum">
              <a:rPr lang="fa-IR" smtClean="0"/>
              <a:t>‹#›</a:t>
            </a:fld>
            <a:endParaRPr lang="fa-IR"/>
          </a:p>
        </p:txBody>
      </p:sp>
    </p:spTree>
    <p:extLst>
      <p:ext uri="{BB962C8B-B14F-4D97-AF65-F5344CB8AC3E}">
        <p14:creationId xmlns:p14="http://schemas.microsoft.com/office/powerpoint/2010/main" val="34836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B6609-DC82-47A7-A590-7726219A97FE}" type="datetimeFigureOut">
              <a:rPr lang="fa-IR" smtClean="0"/>
              <a:t>1444/12/28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3D508CB-34CB-4B85-BA49-0E01A026E006}" type="slidenum">
              <a:rPr lang="fa-IR" smtClean="0"/>
              <a:t>‹#›</a:t>
            </a:fld>
            <a:endParaRPr lang="fa-IR"/>
          </a:p>
        </p:txBody>
      </p:sp>
    </p:spTree>
    <p:extLst>
      <p:ext uri="{BB962C8B-B14F-4D97-AF65-F5344CB8AC3E}">
        <p14:creationId xmlns:p14="http://schemas.microsoft.com/office/powerpoint/2010/main" val="197417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79B6609-DC82-47A7-A590-7726219A97FE}" type="datetimeFigureOut">
              <a:rPr lang="fa-IR" smtClean="0"/>
              <a:t>1444/12/28</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3D508CB-34CB-4B85-BA49-0E01A026E006}" type="slidenum">
              <a:rPr lang="fa-IR" smtClean="0"/>
              <a:t>‹#›</a:t>
            </a:fld>
            <a:endParaRPr lang="fa-IR"/>
          </a:p>
        </p:txBody>
      </p:sp>
    </p:spTree>
    <p:extLst>
      <p:ext uri="{BB962C8B-B14F-4D97-AF65-F5344CB8AC3E}">
        <p14:creationId xmlns:p14="http://schemas.microsoft.com/office/powerpoint/2010/main" val="3316543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rch.org.au/rchcpg/hospital_clinical_guideline_index/Oxygen_deliver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60679"/>
          </a:xfrm>
        </p:spPr>
        <p:txBody>
          <a:bodyPr/>
          <a:lstStyle/>
          <a:p>
            <a:r>
              <a:rPr lang="en-US" dirty="0" smtClean="0"/>
              <a:t>Tracheostomy care</a:t>
            </a:r>
            <a:endParaRPr lang="fa-IR" dirty="0"/>
          </a:p>
        </p:txBody>
      </p:sp>
      <p:sp>
        <p:nvSpPr>
          <p:cNvPr id="3" name="Subtitle 2"/>
          <p:cNvSpPr>
            <a:spLocks noGrp="1"/>
          </p:cNvSpPr>
          <p:nvPr>
            <p:ph type="subTitle" idx="1"/>
          </p:nvPr>
        </p:nvSpPr>
        <p:spPr/>
        <p:txBody>
          <a:bodyPr/>
          <a:lstStyle/>
          <a:p>
            <a:r>
              <a:rPr lang="en-US" dirty="0" smtClean="0"/>
              <a:t>Ata </a:t>
            </a:r>
            <a:r>
              <a:rPr lang="en-US" dirty="0" err="1" smtClean="0"/>
              <a:t>Mahmoodpoor</a:t>
            </a:r>
            <a:r>
              <a:rPr lang="en-US" dirty="0" smtClean="0"/>
              <a:t>. MD.FCCM</a:t>
            </a:r>
          </a:p>
          <a:p>
            <a:r>
              <a:rPr lang="en-US" dirty="0" smtClean="0"/>
              <a:t>Professor of Anesthesiology</a:t>
            </a:r>
          </a:p>
          <a:p>
            <a:r>
              <a:rPr lang="en-US" dirty="0" err="1" smtClean="0"/>
              <a:t>TBZMed</a:t>
            </a:r>
            <a:r>
              <a:rPr lang="en-US" dirty="0" smtClean="0"/>
              <a:t>. 2023</a:t>
            </a:r>
          </a:p>
          <a:p>
            <a:endParaRPr lang="fa-IR" dirty="0"/>
          </a:p>
        </p:txBody>
      </p:sp>
    </p:spTree>
    <p:extLst>
      <p:ext uri="{BB962C8B-B14F-4D97-AF65-F5344CB8AC3E}">
        <p14:creationId xmlns:p14="http://schemas.microsoft.com/office/powerpoint/2010/main" val="4231844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1746351" cy="573588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796106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56810" y="1179745"/>
            <a:ext cx="5847750" cy="406080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838200" y="4001293"/>
            <a:ext cx="10515600" cy="2175669"/>
          </a:xfrm>
        </p:spPr>
        <p:txBody>
          <a:bodyPr/>
          <a:lstStyle/>
          <a:p>
            <a:endParaRPr lang="fa-IR" dirty="0"/>
          </a:p>
        </p:txBody>
      </p:sp>
    </p:spTree>
    <p:extLst>
      <p:ext uri="{BB962C8B-B14F-4D97-AF65-F5344CB8AC3E}">
        <p14:creationId xmlns:p14="http://schemas.microsoft.com/office/powerpoint/2010/main" val="2323834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8959"/>
          </a:xfrm>
        </p:spPr>
        <p:txBody>
          <a:bodyPr>
            <a:normAutofit fontScale="90000"/>
          </a:bodyPr>
          <a:lstStyle/>
          <a:p>
            <a:endParaRPr lang="fa-IR" dirty="0"/>
          </a:p>
        </p:txBody>
      </p:sp>
      <p:sp>
        <p:nvSpPr>
          <p:cNvPr id="3" name="Content Placeholder 2"/>
          <p:cNvSpPr>
            <a:spLocks noGrp="1"/>
          </p:cNvSpPr>
          <p:nvPr>
            <p:ph idx="1"/>
          </p:nvPr>
        </p:nvSpPr>
        <p:spPr>
          <a:xfrm>
            <a:off x="838200" y="794084"/>
            <a:ext cx="10515600" cy="5382879"/>
          </a:xfrm>
        </p:spPr>
        <p:txBody>
          <a:bodyPr>
            <a:normAutofit/>
          </a:bodyPr>
          <a:lstStyle/>
          <a:p>
            <a:pPr algn="l" rtl="0"/>
            <a:r>
              <a:rPr lang="en-US" dirty="0"/>
              <a:t>If the tracheostomy tube is too short, the distal end </a:t>
            </a:r>
            <a:r>
              <a:rPr lang="en-US" dirty="0" smtClean="0"/>
              <a:t>can obstruct </a:t>
            </a:r>
            <a:r>
              <a:rPr lang="en-US" dirty="0"/>
              <a:t>against the posterior tracheal </a:t>
            </a:r>
            <a:r>
              <a:rPr lang="en-US" dirty="0" smtClean="0"/>
              <a:t>wall. </a:t>
            </a:r>
            <a:r>
              <a:rPr lang="en-US" dirty="0"/>
              <a:t>This can be remedied by using a larger tube, </a:t>
            </a:r>
            <a:r>
              <a:rPr lang="en-US" dirty="0" smtClean="0"/>
              <a:t>an angled </a:t>
            </a:r>
            <a:r>
              <a:rPr lang="en-US" dirty="0"/>
              <a:t>tube, a tube with a flexible shaft, or a tube </a:t>
            </a:r>
            <a:r>
              <a:rPr lang="en-US" dirty="0" smtClean="0"/>
              <a:t>with extra </a:t>
            </a:r>
            <a:r>
              <a:rPr lang="en-US" dirty="0"/>
              <a:t>length. Extra length tubes are constructed with </a:t>
            </a:r>
            <a:r>
              <a:rPr lang="en-US" dirty="0" smtClean="0"/>
              <a:t>extra proximal </a:t>
            </a:r>
            <a:r>
              <a:rPr lang="en-US" dirty="0"/>
              <a:t>length (horizontal extra length) or with </a:t>
            </a:r>
            <a:r>
              <a:rPr lang="en-US" dirty="0" smtClean="0"/>
              <a:t>extra distal </a:t>
            </a:r>
            <a:r>
              <a:rPr lang="en-US" dirty="0"/>
              <a:t>length (vertical extra length).</a:t>
            </a:r>
          </a:p>
          <a:p>
            <a:pPr algn="l" rtl="0"/>
            <a:r>
              <a:rPr lang="en-US" dirty="0"/>
              <a:t>Extra proximal length facilitates tracheostomy </a:t>
            </a:r>
            <a:r>
              <a:rPr lang="en-US" dirty="0" smtClean="0"/>
              <a:t>tube placement </a:t>
            </a:r>
            <a:r>
              <a:rPr lang="en-US" dirty="0"/>
              <a:t>in patients with a large neck (</a:t>
            </a:r>
            <a:r>
              <a:rPr lang="en-US" dirty="0" err="1"/>
              <a:t>eg</a:t>
            </a:r>
            <a:r>
              <a:rPr lang="en-US" dirty="0"/>
              <a:t>, obese patients).</a:t>
            </a:r>
          </a:p>
          <a:p>
            <a:pPr algn="l" rtl="0"/>
            <a:r>
              <a:rPr lang="en-US" dirty="0"/>
              <a:t>Extra distal length facilitates placement in </a:t>
            </a:r>
            <a:r>
              <a:rPr lang="en-US" dirty="0" smtClean="0"/>
              <a:t>patients with </a:t>
            </a:r>
            <a:r>
              <a:rPr lang="en-US" dirty="0" err="1"/>
              <a:t>tracheomalacia</a:t>
            </a:r>
            <a:r>
              <a:rPr lang="en-US" dirty="0"/>
              <a:t> or tracheal anomalies. Care must </a:t>
            </a:r>
            <a:r>
              <a:rPr lang="en-US" dirty="0" smtClean="0"/>
              <a:t>be taken </a:t>
            </a:r>
            <a:r>
              <a:rPr lang="en-US" dirty="0"/>
              <a:t>to avoid inappropriate use of these tubes </a:t>
            </a:r>
            <a:r>
              <a:rPr lang="en-US" dirty="0" smtClean="0"/>
              <a:t>because they </a:t>
            </a:r>
            <a:r>
              <a:rPr lang="en-US" dirty="0"/>
              <a:t>may induce distal obstruction of the tube</a:t>
            </a:r>
            <a:endParaRPr lang="fa-IR" dirty="0"/>
          </a:p>
        </p:txBody>
      </p:sp>
    </p:spTree>
    <p:extLst>
      <p:ext uri="{BB962C8B-B14F-4D97-AF65-F5344CB8AC3E}">
        <p14:creationId xmlns:p14="http://schemas.microsoft.com/office/powerpoint/2010/main" val="795111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2821" y="221129"/>
            <a:ext cx="11593801" cy="663687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906139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5642" y="1383631"/>
            <a:ext cx="11288701" cy="373086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2838439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20716" y="613611"/>
            <a:ext cx="5135850" cy="522828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205721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747" y="1491916"/>
            <a:ext cx="6000300" cy="407349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76354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76290" y="1148222"/>
            <a:ext cx="5898600" cy="4860271"/>
          </a:xfrm>
          <a:prstGeom prst="rect">
            <a:avLst/>
          </a:prstGeom>
        </p:spPr>
      </p:pic>
      <p:sp>
        <p:nvSpPr>
          <p:cNvPr id="2" name="Title 1"/>
          <p:cNvSpPr>
            <a:spLocks noGrp="1"/>
          </p:cNvSpPr>
          <p:nvPr>
            <p:ph type="title"/>
          </p:nvPr>
        </p:nvSpPr>
        <p:spPr/>
        <p:txBody>
          <a:bodyPr/>
          <a:lstStyle/>
          <a:p>
            <a:endParaRPr lang="fa-IR" dirty="0"/>
          </a:p>
        </p:txBody>
      </p:sp>
      <p:pic>
        <p:nvPicPr>
          <p:cNvPr id="5" name="Content Placeholder 4"/>
          <p:cNvPicPr>
            <a:picLocks noGrp="1" noChangeAspect="1"/>
          </p:cNvPicPr>
          <p:nvPr>
            <p:ph idx="1"/>
          </p:nvPr>
        </p:nvPicPr>
        <p:blipFill>
          <a:blip r:embed="rId3"/>
          <a:stretch>
            <a:fillRect/>
          </a:stretch>
        </p:blipFill>
        <p:spPr>
          <a:xfrm>
            <a:off x="0" y="4070852"/>
            <a:ext cx="5085000" cy="2652210"/>
          </a:xfrm>
          <a:prstGeom prst="rect">
            <a:avLst/>
          </a:prstGeom>
        </p:spPr>
      </p:pic>
      <p:pic>
        <p:nvPicPr>
          <p:cNvPr id="6" name="Picture 5"/>
          <p:cNvPicPr>
            <a:picLocks noChangeAspect="1"/>
          </p:cNvPicPr>
          <p:nvPr/>
        </p:nvPicPr>
        <p:blipFill>
          <a:blip r:embed="rId4"/>
          <a:stretch>
            <a:fillRect/>
          </a:stretch>
        </p:blipFill>
        <p:spPr>
          <a:xfrm>
            <a:off x="838200" y="365125"/>
            <a:ext cx="3610350" cy="3121741"/>
          </a:xfrm>
          <a:prstGeom prst="rect">
            <a:avLst/>
          </a:prstGeom>
        </p:spPr>
      </p:pic>
    </p:spTree>
    <p:extLst>
      <p:ext uri="{BB962C8B-B14F-4D97-AF65-F5344CB8AC3E}">
        <p14:creationId xmlns:p14="http://schemas.microsoft.com/office/powerpoint/2010/main" val="1431391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20716" y="757990"/>
            <a:ext cx="5796900" cy="531711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924048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5899" y="1503947"/>
            <a:ext cx="10780201" cy="378162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17346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68801"/>
          </a:xfrm>
        </p:spPr>
        <p:txBody>
          <a:bodyPr>
            <a:normAutofit fontScale="90000"/>
          </a:bodyPr>
          <a:lstStyle/>
          <a:p>
            <a:endParaRPr lang="fa-IR" dirty="0"/>
          </a:p>
        </p:txBody>
      </p:sp>
      <p:sp>
        <p:nvSpPr>
          <p:cNvPr id="3" name="Content Placeholder 2"/>
          <p:cNvSpPr>
            <a:spLocks noGrp="1"/>
          </p:cNvSpPr>
          <p:nvPr>
            <p:ph idx="1"/>
          </p:nvPr>
        </p:nvSpPr>
        <p:spPr>
          <a:xfrm>
            <a:off x="838200" y="902368"/>
            <a:ext cx="10515600" cy="5274595"/>
          </a:xfrm>
        </p:spPr>
        <p:txBody>
          <a:bodyPr>
            <a:normAutofit/>
          </a:bodyPr>
          <a:lstStyle/>
          <a:p>
            <a:pPr algn="l" rtl="0"/>
            <a:r>
              <a:rPr lang="en-US" dirty="0" smtClean="0"/>
              <a:t>Keeping the tube in place</a:t>
            </a:r>
          </a:p>
          <a:p>
            <a:pPr algn="l" rtl="0"/>
            <a:r>
              <a:rPr lang="en-US" dirty="0" smtClean="0"/>
              <a:t>Suctioning</a:t>
            </a:r>
          </a:p>
          <a:p>
            <a:pPr algn="l" rtl="0"/>
            <a:r>
              <a:rPr lang="en-US" dirty="0" smtClean="0"/>
              <a:t>Cleaning</a:t>
            </a:r>
          </a:p>
          <a:p>
            <a:pPr algn="l" rtl="0"/>
            <a:r>
              <a:rPr lang="en-US" dirty="0" smtClean="0"/>
              <a:t>Bathing</a:t>
            </a:r>
          </a:p>
          <a:p>
            <a:pPr algn="l" rtl="0"/>
            <a:r>
              <a:rPr lang="en-US" dirty="0" smtClean="0"/>
              <a:t>Clothing</a:t>
            </a:r>
          </a:p>
          <a:p>
            <a:pPr algn="l" rtl="0"/>
            <a:r>
              <a:rPr lang="en-US" dirty="0" smtClean="0"/>
              <a:t>Stoma care</a:t>
            </a:r>
          </a:p>
          <a:p>
            <a:pPr algn="l" rtl="0"/>
            <a:r>
              <a:rPr lang="en-US" dirty="0" smtClean="0"/>
              <a:t>Exchanging</a:t>
            </a:r>
          </a:p>
          <a:p>
            <a:pPr algn="l" rtl="0"/>
            <a:r>
              <a:rPr lang="en-US" dirty="0" smtClean="0"/>
              <a:t>Cuff management</a:t>
            </a:r>
          </a:p>
          <a:p>
            <a:pPr algn="l" rtl="0"/>
            <a:r>
              <a:rPr lang="en-US" dirty="0" smtClean="0"/>
              <a:t>Communication</a:t>
            </a:r>
          </a:p>
          <a:p>
            <a:pPr algn="l" rtl="0"/>
            <a:r>
              <a:rPr lang="en-US" dirty="0" err="1" smtClean="0"/>
              <a:t>Decanulation</a:t>
            </a:r>
            <a:endParaRPr lang="en-US" dirty="0" smtClean="0"/>
          </a:p>
          <a:p>
            <a:pPr algn="l" rtl="0"/>
            <a:endParaRPr lang="fa-IR" dirty="0"/>
          </a:p>
        </p:txBody>
      </p:sp>
    </p:spTree>
    <p:extLst>
      <p:ext uri="{BB962C8B-B14F-4D97-AF65-F5344CB8AC3E}">
        <p14:creationId xmlns:p14="http://schemas.microsoft.com/office/powerpoint/2010/main" val="3061966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130969"/>
            <a:ext cx="10780201" cy="468261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035948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830179"/>
            <a:ext cx="11136151" cy="519021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025934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5049" y="1027906"/>
            <a:ext cx="10881901" cy="480951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939928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5010" y="1311442"/>
            <a:ext cx="10576801" cy="398466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110755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499" y="1027906"/>
            <a:ext cx="11187001" cy="493641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196610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Accidental </a:t>
            </a:r>
            <a:r>
              <a:rPr lang="en-US" dirty="0" err="1" smtClean="0"/>
              <a:t>decanulation</a:t>
            </a:r>
            <a:endParaRPr lang="fa-IR" dirty="0"/>
          </a:p>
        </p:txBody>
      </p:sp>
      <p:sp>
        <p:nvSpPr>
          <p:cNvPr id="3" name="Content Placeholder 2"/>
          <p:cNvSpPr>
            <a:spLocks noGrp="1"/>
          </p:cNvSpPr>
          <p:nvPr>
            <p:ph idx="1"/>
          </p:nvPr>
        </p:nvSpPr>
        <p:spPr/>
        <p:txBody>
          <a:bodyPr/>
          <a:lstStyle/>
          <a:p>
            <a:r>
              <a:rPr lang="en-US" dirty="0" smtClean="0"/>
              <a:t>4/1000 tracheostomy days</a:t>
            </a:r>
            <a:endParaRPr lang="fa-IR" dirty="0"/>
          </a:p>
        </p:txBody>
      </p:sp>
      <p:pic>
        <p:nvPicPr>
          <p:cNvPr id="4" name="Picture 3"/>
          <p:cNvPicPr>
            <a:picLocks noChangeAspect="1"/>
          </p:cNvPicPr>
          <p:nvPr/>
        </p:nvPicPr>
        <p:blipFill>
          <a:blip r:embed="rId2"/>
          <a:stretch>
            <a:fillRect/>
          </a:stretch>
        </p:blipFill>
        <p:spPr>
          <a:xfrm>
            <a:off x="-152676" y="-161027"/>
            <a:ext cx="6000300" cy="7019027"/>
          </a:xfrm>
          <a:prstGeom prst="rect">
            <a:avLst/>
          </a:prstGeom>
        </p:spPr>
      </p:pic>
    </p:spTree>
    <p:extLst>
      <p:ext uri="{BB962C8B-B14F-4D97-AF65-F5344CB8AC3E}">
        <p14:creationId xmlns:p14="http://schemas.microsoft.com/office/powerpoint/2010/main" val="3458643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76337" y="199972"/>
            <a:ext cx="6203700" cy="597699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267122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80874" y="493295"/>
            <a:ext cx="5695200" cy="579933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30956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8916" y="1"/>
            <a:ext cx="11702535" cy="6858000"/>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2227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95863" y="0"/>
            <a:ext cx="5491800" cy="6858000"/>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4075065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17799" y="-96253"/>
            <a:ext cx="9356401" cy="6954253"/>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2936311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96612"/>
          </a:xfrm>
        </p:spPr>
        <p:txBody>
          <a:bodyPr>
            <a:normAutofit fontScale="90000"/>
          </a:bodyPr>
          <a:lstStyle/>
          <a:p>
            <a:endParaRPr lang="fa-IR" dirty="0"/>
          </a:p>
        </p:txBody>
      </p:sp>
      <p:sp>
        <p:nvSpPr>
          <p:cNvPr id="3" name="Content Placeholder 2"/>
          <p:cNvSpPr>
            <a:spLocks noGrp="1"/>
          </p:cNvSpPr>
          <p:nvPr>
            <p:ph idx="1"/>
          </p:nvPr>
        </p:nvSpPr>
        <p:spPr>
          <a:xfrm>
            <a:off x="838200" y="661738"/>
            <a:ext cx="10515600" cy="5515225"/>
          </a:xfrm>
        </p:spPr>
        <p:txBody>
          <a:bodyPr>
            <a:normAutofit fontScale="92500" lnSpcReduction="10000"/>
          </a:bodyPr>
          <a:lstStyle/>
          <a:p>
            <a:pPr algn="l" rtl="0"/>
            <a:r>
              <a:rPr lang="en-US" b="1" dirty="0"/>
              <a:t>Heat Moisture Exchanger (HME)</a:t>
            </a:r>
          </a:p>
          <a:p>
            <a:pPr algn="l" rtl="0"/>
            <a:r>
              <a:rPr lang="en-US" dirty="0"/>
              <a:t>Contains a hygroscopic paper surface that absorbs the moisture in expired air. Upon inspiration the air passes over the hygroscopic paper surface and moistens and warms the air that passes into the airway.</a:t>
            </a:r>
          </a:p>
          <a:p>
            <a:pPr algn="l" rtl="0"/>
            <a:r>
              <a:rPr lang="en-US" dirty="0"/>
              <a:t>HME is recommended for all patients with a tracheostomy tube.</a:t>
            </a:r>
          </a:p>
          <a:p>
            <a:pPr algn="l" rtl="0"/>
            <a:r>
              <a:rPr lang="en-US" dirty="0"/>
              <a:t>HME fit directly onto the tracheostomy tube.</a:t>
            </a:r>
          </a:p>
          <a:p>
            <a:pPr algn="l" rtl="0"/>
            <a:r>
              <a:rPr lang="en-US" b="1" dirty="0"/>
              <a:t>Do not wet the HME filter prior to use</a:t>
            </a:r>
            <a:endParaRPr lang="en-US" dirty="0"/>
          </a:p>
          <a:p>
            <a:pPr algn="l" rtl="0"/>
            <a:r>
              <a:rPr lang="en-US" dirty="0"/>
              <a:t>HME are changed daily or as needed if the filter appears to be excessively moist or blocked.</a:t>
            </a:r>
          </a:p>
          <a:p>
            <a:pPr algn="l" rtl="0"/>
            <a:r>
              <a:rPr lang="en-US" dirty="0"/>
              <a:t>For small infants &lt;10kg some HME filters may not be suitable. Consult Respiratory team to assess patient 's suitability</a:t>
            </a:r>
          </a:p>
          <a:p>
            <a:pPr algn="l" rtl="0"/>
            <a:r>
              <a:rPr lang="en-US" dirty="0"/>
              <a:t>HME with oxygen and suction port are suitable for low flow oxygen administration (as per </a:t>
            </a:r>
            <a:r>
              <a:rPr lang="en-US" u="sng" dirty="0">
                <a:hlinkClick r:id="rId2" tooltip="oxygen CPG"/>
              </a:rPr>
              <a:t>oxygen delivery guideline</a:t>
            </a:r>
            <a:r>
              <a:rPr lang="en-US" dirty="0"/>
              <a:t>)</a:t>
            </a:r>
          </a:p>
          <a:p>
            <a:pPr algn="l" rtl="0"/>
            <a:endParaRPr lang="fa-IR" dirty="0"/>
          </a:p>
        </p:txBody>
      </p:sp>
    </p:spTree>
    <p:extLst>
      <p:ext uri="{BB962C8B-B14F-4D97-AF65-F5344CB8AC3E}">
        <p14:creationId xmlns:p14="http://schemas.microsoft.com/office/powerpoint/2010/main" val="4017181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492647" y="839243"/>
            <a:ext cx="413358" cy="588723"/>
          </a:xfrm>
        </p:spPr>
        <p:txBody>
          <a:bodyPr>
            <a:normAutofit fontScale="90000"/>
          </a:bodyPr>
          <a:lstStyle/>
          <a:p>
            <a:endParaRPr lang="fa-IR" dirty="0"/>
          </a:p>
        </p:txBody>
      </p:sp>
      <p:pic>
        <p:nvPicPr>
          <p:cNvPr id="2052" name="Picture 4" descr="HM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911" y="342756"/>
            <a:ext cx="4111510" cy="618589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838200" y="3922295"/>
            <a:ext cx="10515600" cy="2254668"/>
          </a:xfrm>
        </p:spPr>
        <p:txBody>
          <a:bodyPr/>
          <a:lstStyle/>
          <a:p>
            <a:endParaRPr lang="fa-IR" dirty="0"/>
          </a:p>
        </p:txBody>
      </p:sp>
    </p:spTree>
    <p:extLst>
      <p:ext uri="{BB962C8B-B14F-4D97-AF65-F5344CB8AC3E}">
        <p14:creationId xmlns:p14="http://schemas.microsoft.com/office/powerpoint/2010/main" val="1177709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838200" y="613612"/>
            <a:ext cx="10515600" cy="5563352"/>
          </a:xfrm>
        </p:spPr>
        <p:txBody>
          <a:bodyPr>
            <a:normAutofit lnSpcReduction="10000"/>
          </a:bodyPr>
          <a:lstStyle/>
          <a:p>
            <a:pPr marL="0" indent="0" algn="l" rtl="0">
              <a:buNone/>
            </a:pPr>
            <a:r>
              <a:rPr lang="en-US" b="1" dirty="0"/>
              <a:t/>
            </a:r>
            <a:br>
              <a:rPr lang="en-US" b="1" dirty="0"/>
            </a:br>
            <a:r>
              <a:rPr lang="en-US" b="1" dirty="0"/>
              <a:t>Tracheostomy </a:t>
            </a:r>
            <a:r>
              <a:rPr lang="en-US" b="1" dirty="0" smtClean="0"/>
              <a:t>bibs</a:t>
            </a:r>
          </a:p>
          <a:p>
            <a:pPr marL="0" indent="0" algn="l" rtl="0">
              <a:buNone/>
            </a:pPr>
            <a:r>
              <a:rPr lang="en-US" b="1" dirty="0"/>
              <a:t> </a:t>
            </a:r>
          </a:p>
          <a:p>
            <a:pPr algn="l" rtl="0"/>
            <a:r>
              <a:rPr lang="en-US" dirty="0"/>
              <a:t>Consist of a specialized foam that traps </a:t>
            </a:r>
            <a:r>
              <a:rPr lang="en-US" dirty="0" smtClean="0"/>
              <a:t>the</a:t>
            </a:r>
          </a:p>
          <a:p>
            <a:pPr marL="0" indent="0" algn="l" rtl="0">
              <a:buNone/>
            </a:pPr>
            <a:r>
              <a:rPr lang="en-US" dirty="0" smtClean="0"/>
              <a:t> </a:t>
            </a:r>
            <a:r>
              <a:rPr lang="en-US" dirty="0"/>
              <a:t>moisture in the expired air, upon inspiration </a:t>
            </a:r>
            <a:r>
              <a:rPr lang="en-US" dirty="0" smtClean="0"/>
              <a:t>the</a:t>
            </a:r>
          </a:p>
          <a:p>
            <a:pPr marL="0" indent="0" algn="l" rtl="0">
              <a:buNone/>
            </a:pPr>
            <a:r>
              <a:rPr lang="en-US" dirty="0" smtClean="0"/>
              <a:t> </a:t>
            </a:r>
            <a:r>
              <a:rPr lang="en-US" dirty="0"/>
              <a:t>foam moistens and warms the </a:t>
            </a:r>
            <a:r>
              <a:rPr lang="en-US" dirty="0" smtClean="0"/>
              <a:t>air.</a:t>
            </a:r>
            <a:endParaRPr lang="en-US" dirty="0"/>
          </a:p>
          <a:p>
            <a:pPr algn="l" rtl="0"/>
            <a:r>
              <a:rPr lang="en-US" dirty="0" smtClean="0"/>
              <a:t>These </a:t>
            </a:r>
            <a:r>
              <a:rPr lang="en-US" dirty="0"/>
              <a:t>are changed daily or more </a:t>
            </a:r>
            <a:r>
              <a:rPr lang="en-US" dirty="0" smtClean="0"/>
              <a:t>frequently.</a:t>
            </a:r>
            <a:r>
              <a:rPr lang="en-US" dirty="0"/>
              <a:t>  </a:t>
            </a:r>
          </a:p>
          <a:p>
            <a:pPr algn="l" rtl="0"/>
            <a:r>
              <a:rPr lang="en-US" dirty="0"/>
              <a:t>Tracheostomy bibs are reusable - hand wash </a:t>
            </a:r>
            <a:endParaRPr lang="en-US" dirty="0" smtClean="0"/>
          </a:p>
          <a:p>
            <a:pPr marL="0" indent="0" algn="l" rtl="0">
              <a:buNone/>
            </a:pPr>
            <a:r>
              <a:rPr lang="en-US" dirty="0" smtClean="0"/>
              <a:t>in </a:t>
            </a:r>
            <a:r>
              <a:rPr lang="en-US" dirty="0"/>
              <a:t>warm water using a mild detergent/soap, </a:t>
            </a:r>
            <a:endParaRPr lang="en-US" dirty="0" smtClean="0"/>
          </a:p>
          <a:p>
            <a:pPr marL="0" indent="0" algn="l" rtl="0">
              <a:buNone/>
            </a:pPr>
            <a:r>
              <a:rPr lang="en-US" dirty="0" smtClean="0"/>
              <a:t>then </a:t>
            </a:r>
            <a:r>
              <a:rPr lang="en-US" dirty="0"/>
              <a:t>rinse thoroughly and allow to air dry.</a:t>
            </a:r>
          </a:p>
          <a:p>
            <a:pPr algn="l" rtl="0"/>
            <a:r>
              <a:rPr lang="en-US" dirty="0"/>
              <a:t>Tracheostomy bibs should be discarded monthly or more frequently if </a:t>
            </a:r>
            <a:r>
              <a:rPr lang="en-US" dirty="0" err="1"/>
              <a:t>discoloured</a:t>
            </a:r>
            <a:r>
              <a:rPr lang="en-US" dirty="0"/>
              <a:t> or the material is damaged.</a:t>
            </a:r>
          </a:p>
          <a:p>
            <a:pPr algn="l" rtl="0"/>
            <a:endParaRPr lang="fa-IR" dirty="0"/>
          </a:p>
        </p:txBody>
      </p:sp>
      <p:pic>
        <p:nvPicPr>
          <p:cNvPr id="4" name="Picture 4" descr="trache bi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917" y="208018"/>
            <a:ext cx="3494640" cy="473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793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8643"/>
          </a:xfrm>
        </p:spPr>
        <p:txBody>
          <a:bodyPr>
            <a:normAutofit fontScale="90000"/>
          </a:bodyPr>
          <a:lstStyle/>
          <a:p>
            <a:endParaRPr lang="fa-IR" dirty="0"/>
          </a:p>
        </p:txBody>
      </p:sp>
      <p:sp>
        <p:nvSpPr>
          <p:cNvPr id="3" name="Content Placeholder 2"/>
          <p:cNvSpPr>
            <a:spLocks noGrp="1"/>
          </p:cNvSpPr>
          <p:nvPr>
            <p:ph idx="1"/>
          </p:nvPr>
        </p:nvSpPr>
        <p:spPr>
          <a:xfrm>
            <a:off x="838200" y="673768"/>
            <a:ext cx="10515600" cy="5503195"/>
          </a:xfrm>
        </p:spPr>
        <p:txBody>
          <a:bodyPr>
            <a:normAutofit fontScale="70000" lnSpcReduction="20000"/>
          </a:bodyPr>
          <a:lstStyle/>
          <a:p>
            <a:pPr algn="l" rtl="0"/>
            <a:r>
              <a:rPr lang="en-US" b="1" dirty="0"/>
              <a:t>Benefits of using a one-way speaking valve include:</a:t>
            </a:r>
          </a:p>
          <a:p>
            <a:pPr algn="l" rtl="0"/>
            <a:r>
              <a:rPr lang="en-US" dirty="0"/>
              <a:t>Enhancing normal flow of air through the airway/nose and mouth</a:t>
            </a:r>
          </a:p>
          <a:p>
            <a:pPr algn="l" rtl="0"/>
            <a:r>
              <a:rPr lang="en-US" dirty="0"/>
              <a:t>Restoration of physiological PEEP</a:t>
            </a:r>
          </a:p>
          <a:p>
            <a:pPr algn="l" rtl="0"/>
            <a:r>
              <a:rPr lang="en-US" dirty="0"/>
              <a:t>Louder and clearer voice</a:t>
            </a:r>
          </a:p>
          <a:p>
            <a:pPr algn="l" rtl="0"/>
            <a:r>
              <a:rPr lang="en-US" dirty="0"/>
              <a:t>Improved ability to taste and smell food</a:t>
            </a:r>
          </a:p>
          <a:p>
            <a:pPr algn="l" rtl="0"/>
            <a:r>
              <a:rPr lang="en-US" dirty="0"/>
              <a:t>Improved secretion management</a:t>
            </a:r>
          </a:p>
          <a:p>
            <a:pPr algn="l" rtl="0"/>
            <a:r>
              <a:rPr lang="en-US" dirty="0"/>
              <a:t>Improved protection of the airways during swallowing and feeding</a:t>
            </a:r>
          </a:p>
          <a:p>
            <a:pPr algn="l" rtl="0"/>
            <a:r>
              <a:rPr lang="en-US" dirty="0"/>
              <a:t>Improves development of speech and babbling in infants/toddlers</a:t>
            </a:r>
          </a:p>
          <a:p>
            <a:pPr algn="l" rtl="0"/>
            <a:r>
              <a:rPr lang="en-US" b="1" dirty="0"/>
              <a:t>Contraindications for one-way speaking valve assessment:</a:t>
            </a:r>
          </a:p>
          <a:p>
            <a:pPr algn="l" rtl="0"/>
            <a:r>
              <a:rPr lang="en-US" dirty="0"/>
              <a:t>Severe airway obstruction</a:t>
            </a:r>
          </a:p>
          <a:p>
            <a:pPr algn="l" rtl="0"/>
            <a:r>
              <a:rPr lang="en-US" dirty="0"/>
              <a:t>Vocal cord paralysis - adducted (closed) position</a:t>
            </a:r>
          </a:p>
          <a:p>
            <a:pPr algn="l" rtl="0"/>
            <a:r>
              <a:rPr lang="en-US" dirty="0"/>
              <a:t>Severe neurological deficit</a:t>
            </a:r>
          </a:p>
          <a:p>
            <a:pPr algn="l" rtl="0"/>
            <a:r>
              <a:rPr lang="en-US" dirty="0"/>
              <a:t>Tracheostomy tube with inflated cuff (any kind)</a:t>
            </a:r>
          </a:p>
          <a:p>
            <a:pPr algn="l" rtl="0"/>
            <a:r>
              <a:rPr lang="en-US" dirty="0"/>
              <a:t>Foam-filled cuff (even if deflated)</a:t>
            </a:r>
          </a:p>
          <a:p>
            <a:pPr algn="l" rtl="0"/>
            <a:r>
              <a:rPr lang="en-US" dirty="0"/>
              <a:t>Severe risk for aspiration</a:t>
            </a:r>
          </a:p>
          <a:p>
            <a:pPr algn="l" rtl="0"/>
            <a:r>
              <a:rPr lang="en-US" dirty="0"/>
              <a:t>Less than 7 days post-operative tracheostomy tube insertion</a:t>
            </a:r>
          </a:p>
          <a:p>
            <a:pPr algn="l" rtl="0"/>
            <a:endParaRPr lang="fa-IR" dirty="0"/>
          </a:p>
        </p:txBody>
      </p:sp>
    </p:spTree>
    <p:extLst>
      <p:ext uri="{BB962C8B-B14F-4D97-AF65-F5344CB8AC3E}">
        <p14:creationId xmlns:p14="http://schemas.microsoft.com/office/powerpoint/2010/main" val="2448403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effectLst>
                  <a:outerShdw blurRad="38100" dist="38100" dir="2700000" algn="tl">
                    <a:srgbClr val="000000">
                      <a:alpha val="43137"/>
                    </a:srgbClr>
                  </a:outerShdw>
                </a:effectLst>
              </a:rPr>
              <a:t>Tracheostomy multidisciplinary team</a:t>
            </a:r>
            <a:endParaRPr lang="fa-IR" b="1" dirty="0">
              <a:solidFill>
                <a:srgbClr val="FF00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2180550" y="2903609"/>
            <a:ext cx="7830900" cy="2195370"/>
          </a:xfrm>
          <a:prstGeom prst="rect">
            <a:avLst/>
          </a:prstGeom>
        </p:spPr>
      </p:pic>
    </p:spTree>
    <p:extLst>
      <p:ext uri="{BB962C8B-B14F-4D97-AF65-F5344CB8AC3E}">
        <p14:creationId xmlns:p14="http://schemas.microsoft.com/office/powerpoint/2010/main" val="974784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51254"/>
          </a:xfrm>
        </p:spPr>
        <p:txBody>
          <a:bodyPr>
            <a:normAutofit/>
          </a:bodyPr>
          <a:lstStyle/>
          <a:p>
            <a:pPr algn="ctr"/>
            <a:r>
              <a:rPr lang="en-US" sz="8800" b="1" dirty="0" smtClean="0">
                <a:solidFill>
                  <a:srgbClr val="FF0000"/>
                </a:solidFill>
                <a:effectLst>
                  <a:outerShdw blurRad="38100" dist="38100" dir="2700000" algn="tl">
                    <a:srgbClr val="000000">
                      <a:alpha val="43137"/>
                    </a:srgbClr>
                  </a:outerShdw>
                </a:effectLst>
              </a:rPr>
              <a:t>Thank You</a:t>
            </a:r>
            <a:endParaRPr lang="fa-IR" sz="8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4920915"/>
            <a:ext cx="10515600" cy="1256047"/>
          </a:xfrm>
        </p:spPr>
        <p:txBody>
          <a:bodyPr/>
          <a:lstStyle/>
          <a:p>
            <a:endParaRPr lang="fa-IR" dirty="0"/>
          </a:p>
        </p:txBody>
      </p:sp>
    </p:spTree>
    <p:extLst>
      <p:ext uri="{BB962C8B-B14F-4D97-AF65-F5344CB8AC3E}">
        <p14:creationId xmlns:p14="http://schemas.microsoft.com/office/powerpoint/2010/main" val="412106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4737" y="553453"/>
            <a:ext cx="9153001" cy="621810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606830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1649" y="365125"/>
            <a:ext cx="11288701" cy="626886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730325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2749" y="1027906"/>
            <a:ext cx="10831051" cy="441612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353065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155032"/>
            <a:ext cx="10983601" cy="4086181"/>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608244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56200" y="-131462"/>
            <a:ext cx="4474800" cy="2779111"/>
          </a:xfrm>
          <a:prstGeom prst="rect">
            <a:avLst/>
          </a:prstGeom>
        </p:spPr>
      </p:pic>
      <p:pic>
        <p:nvPicPr>
          <p:cNvPr id="5" name="Picture 4"/>
          <p:cNvPicPr>
            <a:picLocks noChangeAspect="1"/>
          </p:cNvPicPr>
          <p:nvPr/>
        </p:nvPicPr>
        <p:blipFill>
          <a:blip r:embed="rId3"/>
          <a:stretch>
            <a:fillRect/>
          </a:stretch>
        </p:blipFill>
        <p:spPr>
          <a:xfrm>
            <a:off x="3953491" y="0"/>
            <a:ext cx="4525650" cy="2855251"/>
          </a:xfrm>
          <a:prstGeom prst="rect">
            <a:avLst/>
          </a:prstGeom>
        </p:spPr>
      </p:pic>
      <p:pic>
        <p:nvPicPr>
          <p:cNvPr id="6" name="Picture 5"/>
          <p:cNvPicPr>
            <a:picLocks noChangeAspect="1"/>
          </p:cNvPicPr>
          <p:nvPr/>
        </p:nvPicPr>
        <p:blipFill>
          <a:blip r:embed="rId4"/>
          <a:stretch>
            <a:fillRect/>
          </a:stretch>
        </p:blipFill>
        <p:spPr>
          <a:xfrm>
            <a:off x="-317909" y="2647649"/>
            <a:ext cx="4271400" cy="2690280"/>
          </a:xfrm>
          <a:prstGeom prst="rect">
            <a:avLst/>
          </a:prstGeom>
        </p:spPr>
      </p:pic>
      <p:pic>
        <p:nvPicPr>
          <p:cNvPr id="7" name="Picture 6"/>
          <p:cNvPicPr>
            <a:picLocks noChangeAspect="1"/>
          </p:cNvPicPr>
          <p:nvPr/>
        </p:nvPicPr>
        <p:blipFill>
          <a:blip r:embed="rId5"/>
          <a:stretch>
            <a:fillRect/>
          </a:stretch>
        </p:blipFill>
        <p:spPr>
          <a:xfrm>
            <a:off x="3382246" y="2723789"/>
            <a:ext cx="4017150" cy="2614140"/>
          </a:xfrm>
          <a:prstGeom prst="rect">
            <a:avLst/>
          </a:prstGeom>
        </p:spPr>
      </p:pic>
      <p:pic>
        <p:nvPicPr>
          <p:cNvPr id="8" name="Picture 7"/>
          <p:cNvPicPr>
            <a:picLocks noChangeAspect="1"/>
          </p:cNvPicPr>
          <p:nvPr/>
        </p:nvPicPr>
        <p:blipFill>
          <a:blip r:embed="rId6"/>
          <a:stretch>
            <a:fillRect/>
          </a:stretch>
        </p:blipFill>
        <p:spPr>
          <a:xfrm>
            <a:off x="7041811" y="2723789"/>
            <a:ext cx="4017150" cy="2639520"/>
          </a:xfrm>
          <a:prstGeom prst="rect">
            <a:avLst/>
          </a:prstGeom>
        </p:spPr>
      </p:pic>
    </p:spTree>
    <p:extLst>
      <p:ext uri="{BB962C8B-B14F-4D97-AF65-F5344CB8AC3E}">
        <p14:creationId xmlns:p14="http://schemas.microsoft.com/office/powerpoint/2010/main" val="3229153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96612"/>
          </a:xfrm>
        </p:spPr>
        <p:txBody>
          <a:bodyPr>
            <a:normAutofit fontScale="90000"/>
          </a:bodyPr>
          <a:lstStyle/>
          <a:p>
            <a:endParaRPr lang="fa-IR" dirty="0"/>
          </a:p>
        </p:txBody>
      </p:sp>
      <p:sp>
        <p:nvSpPr>
          <p:cNvPr id="3" name="Content Placeholder 2"/>
          <p:cNvSpPr>
            <a:spLocks noGrp="1"/>
          </p:cNvSpPr>
          <p:nvPr>
            <p:ph idx="1"/>
          </p:nvPr>
        </p:nvSpPr>
        <p:spPr>
          <a:xfrm>
            <a:off x="697831" y="661738"/>
            <a:ext cx="10804357" cy="5515225"/>
          </a:xfrm>
        </p:spPr>
        <p:txBody>
          <a:bodyPr>
            <a:normAutofit lnSpcReduction="10000"/>
          </a:bodyPr>
          <a:lstStyle/>
          <a:p>
            <a:pPr algn="l" rtl="0"/>
            <a:r>
              <a:rPr lang="en-US" dirty="0"/>
              <a:t>Tracheostomy tubes are angled or </a:t>
            </a:r>
            <a:r>
              <a:rPr lang="en-US" dirty="0" smtClean="0"/>
              <a:t>curved. Angled tracheostomy </a:t>
            </a:r>
            <a:r>
              <a:rPr lang="en-US" dirty="0"/>
              <a:t>tubes have a curved portion and a </a:t>
            </a:r>
            <a:r>
              <a:rPr lang="en-US" dirty="0" smtClean="0"/>
              <a:t>straight portion</a:t>
            </a:r>
            <a:r>
              <a:rPr lang="en-US" dirty="0"/>
              <a:t>. </a:t>
            </a:r>
            <a:r>
              <a:rPr lang="en-US" dirty="0" smtClean="0"/>
              <a:t>They </a:t>
            </a:r>
            <a:r>
              <a:rPr lang="en-US" dirty="0"/>
              <a:t>enter the trachea at a less acute angle </a:t>
            </a:r>
            <a:r>
              <a:rPr lang="en-US" dirty="0" smtClean="0"/>
              <a:t>and may </a:t>
            </a:r>
            <a:r>
              <a:rPr lang="en-US" dirty="0"/>
              <a:t>exert less pressure at the stoma. </a:t>
            </a:r>
            <a:endParaRPr lang="en-US" dirty="0" smtClean="0"/>
          </a:p>
          <a:p>
            <a:pPr marL="0" indent="0" algn="l" rtl="0">
              <a:buNone/>
            </a:pPr>
            <a:endParaRPr lang="en-US" dirty="0" smtClean="0"/>
          </a:p>
          <a:p>
            <a:pPr algn="l" rtl="0"/>
            <a:r>
              <a:rPr lang="en-US" dirty="0" smtClean="0"/>
              <a:t>Because </a:t>
            </a:r>
            <a:r>
              <a:rPr lang="en-US" dirty="0"/>
              <a:t>the </a:t>
            </a:r>
            <a:r>
              <a:rPr lang="en-US" dirty="0" smtClean="0"/>
              <a:t>portion of </a:t>
            </a:r>
            <a:r>
              <a:rPr lang="en-US" dirty="0"/>
              <a:t>the tube that extends into the trachea is straight </a:t>
            </a:r>
            <a:r>
              <a:rPr lang="en-US" dirty="0" smtClean="0"/>
              <a:t>and conforms </a:t>
            </a:r>
            <a:r>
              <a:rPr lang="en-US" dirty="0"/>
              <a:t>more closely to the natural anatomy of the </a:t>
            </a:r>
            <a:r>
              <a:rPr lang="en-US" dirty="0" smtClean="0"/>
              <a:t>airway, the </a:t>
            </a:r>
            <a:r>
              <a:rPr lang="en-US" dirty="0"/>
              <a:t>angled tube may be better centered in the </a:t>
            </a:r>
            <a:r>
              <a:rPr lang="en-US" dirty="0" smtClean="0"/>
              <a:t>trachea and </a:t>
            </a:r>
            <a:r>
              <a:rPr lang="en-US" dirty="0"/>
              <a:t>exert less pressure along the tracheal wall</a:t>
            </a:r>
            <a:r>
              <a:rPr lang="en-US" dirty="0" smtClean="0"/>
              <a:t>.</a:t>
            </a:r>
          </a:p>
          <a:p>
            <a:pPr marL="0" indent="0" algn="l" rtl="0">
              <a:buNone/>
            </a:pPr>
            <a:endParaRPr lang="en-US" dirty="0" smtClean="0"/>
          </a:p>
          <a:p>
            <a:pPr algn="l" rtl="0"/>
            <a:r>
              <a:rPr lang="en-US" dirty="0"/>
              <a:t>Low-profile tracheostomy tubes have a small discrete flange and are used in patients with a </a:t>
            </a:r>
            <a:r>
              <a:rPr lang="en-US" dirty="0" err="1"/>
              <a:t>laryngectomy</a:t>
            </a:r>
            <a:r>
              <a:rPr lang="en-US" dirty="0"/>
              <a:t> or sleep apnea. Percutaneous tracheostomy tubes have a tapered distal tip, a low-profile cuff designed to reduce insertion </a:t>
            </a:r>
            <a:r>
              <a:rPr lang="en-US" dirty="0" err="1"/>
              <a:t>insertion</a:t>
            </a:r>
            <a:r>
              <a:rPr lang="en-US" dirty="0"/>
              <a:t> force, and an inverted cuff shoulder for easier insertion.</a:t>
            </a:r>
            <a:endParaRPr lang="fa-IR" dirty="0"/>
          </a:p>
          <a:p>
            <a:pPr algn="l" rtl="0"/>
            <a:endParaRPr lang="fa-IR" dirty="0"/>
          </a:p>
        </p:txBody>
      </p:sp>
    </p:spTree>
    <p:extLst>
      <p:ext uri="{BB962C8B-B14F-4D97-AF65-F5344CB8AC3E}">
        <p14:creationId xmlns:p14="http://schemas.microsoft.com/office/powerpoint/2010/main" val="2996490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518</Words>
  <Application>Microsoft Office PowerPoint</Application>
  <PresentationFormat>Widescreen</PresentationFormat>
  <Paragraphs>60</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Tracheostomy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Accidental decanulation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Tracheostomy multidisciplinary team</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Tracheostomy care</dc:title>
  <dc:creator>CS</dc:creator>
  <cp:lastModifiedBy>CS</cp:lastModifiedBy>
  <cp:revision>18</cp:revision>
  <dcterms:created xsi:type="dcterms:W3CDTF">2023-07-14T08:34:12Z</dcterms:created>
  <dcterms:modified xsi:type="dcterms:W3CDTF">2023-07-16T04:16:40Z</dcterms:modified>
</cp:coreProperties>
</file>